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2" r:id="rId7"/>
    <p:sldId id="263" r:id="rId8"/>
    <p:sldId id="267" r:id="rId9"/>
    <p:sldId id="26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767"/>
    <a:srgbClr val="02394A"/>
    <a:srgbClr val="8E4755"/>
    <a:srgbClr val="792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2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10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Massey" userId="2402ccd8-c253-4ff6-bd3c-f18a49519df0" providerId="ADAL" clId="{3016A65F-9ADD-4D17-8C39-380DBF42A555}"/>
    <pc:docChg chg="undo custSel modSld">
      <pc:chgData name="Alicia Massey" userId="2402ccd8-c253-4ff6-bd3c-f18a49519df0" providerId="ADAL" clId="{3016A65F-9ADD-4D17-8C39-380DBF42A555}" dt="2025-01-24T19:59:03.349" v="189" actId="20577"/>
      <pc:docMkLst>
        <pc:docMk/>
      </pc:docMkLst>
      <pc:sldChg chg="modSp mod">
        <pc:chgData name="Alicia Massey" userId="2402ccd8-c253-4ff6-bd3c-f18a49519df0" providerId="ADAL" clId="{3016A65F-9ADD-4D17-8C39-380DBF42A555}" dt="2025-01-24T19:47:29.362" v="160" actId="20577"/>
        <pc:sldMkLst>
          <pc:docMk/>
          <pc:sldMk cId="3164212934" sldId="263"/>
        </pc:sldMkLst>
        <pc:graphicFrameChg chg="modGraphic">
          <ac:chgData name="Alicia Massey" userId="2402ccd8-c253-4ff6-bd3c-f18a49519df0" providerId="ADAL" clId="{3016A65F-9ADD-4D17-8C39-380DBF42A555}" dt="2025-01-24T19:47:29.362" v="160" actId="20577"/>
          <ac:graphicFrameMkLst>
            <pc:docMk/>
            <pc:sldMk cId="3164212934" sldId="263"/>
            <ac:graphicFrameMk id="3" creationId="{8CD94726-016B-D6EA-98B4-82CC2C0251DE}"/>
          </ac:graphicFrameMkLst>
        </pc:graphicFrameChg>
      </pc:sldChg>
      <pc:sldChg chg="modSp mod">
        <pc:chgData name="Alicia Massey" userId="2402ccd8-c253-4ff6-bd3c-f18a49519df0" providerId="ADAL" clId="{3016A65F-9ADD-4D17-8C39-380DBF42A555}" dt="2025-01-24T19:50:54.445" v="178" actId="20577"/>
        <pc:sldMkLst>
          <pc:docMk/>
          <pc:sldMk cId="1559611148" sldId="267"/>
        </pc:sldMkLst>
        <pc:graphicFrameChg chg="modGraphic">
          <ac:chgData name="Alicia Massey" userId="2402ccd8-c253-4ff6-bd3c-f18a49519df0" providerId="ADAL" clId="{3016A65F-9ADD-4D17-8C39-380DBF42A555}" dt="2025-01-24T19:50:54.445" v="178" actId="20577"/>
          <ac:graphicFrameMkLst>
            <pc:docMk/>
            <pc:sldMk cId="1559611148" sldId="267"/>
            <ac:graphicFrameMk id="3" creationId="{8CD94726-016B-D6EA-98B4-82CC2C0251DE}"/>
          </ac:graphicFrameMkLst>
        </pc:graphicFrameChg>
      </pc:sldChg>
      <pc:sldChg chg="modSp mod">
        <pc:chgData name="Alicia Massey" userId="2402ccd8-c253-4ff6-bd3c-f18a49519df0" providerId="ADAL" clId="{3016A65F-9ADD-4D17-8C39-380DBF42A555}" dt="2025-01-24T19:59:03.349" v="189" actId="20577"/>
        <pc:sldMkLst>
          <pc:docMk/>
          <pc:sldMk cId="937213437" sldId="268"/>
        </pc:sldMkLst>
        <pc:graphicFrameChg chg="modGraphic">
          <ac:chgData name="Alicia Massey" userId="2402ccd8-c253-4ff6-bd3c-f18a49519df0" providerId="ADAL" clId="{3016A65F-9ADD-4D17-8C39-380DBF42A555}" dt="2025-01-24T19:59:03.349" v="189" actId="20577"/>
          <ac:graphicFrameMkLst>
            <pc:docMk/>
            <pc:sldMk cId="937213437" sldId="268"/>
            <ac:graphicFrameMk id="14" creationId="{38F2EDAF-F502-740B-D3A0-671076A6BE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9079-FB34-F846-A639-D9F78EB98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83DD1-DB12-614D-B586-D45DC997E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0F898-8903-BA48-8639-790A081B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B69A9-A507-D34B-B38C-A63D7095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8B34B-89E4-A34C-9FB1-9226BD6D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7BEB-95F2-9F41-A40F-C00A3F6F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80B11-058F-314F-9F28-C03C91104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49ABF-9E36-F648-9EAF-BEBFB715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FF281-B4FB-F949-80E6-6EE328E0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725F-1CDB-CD45-9DFC-04B84610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A91C7-B109-AF45-9DF1-8F334CED2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32139-6DA5-2043-9175-DFE6038FA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4F46-F9FA-B449-862D-E0D4AE6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B971B-2616-524A-8C4C-040005FE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49C13-A1A6-B141-BBDB-833C4CD5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F8E3-815D-E54A-8ABE-0F5EC280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35E7-D930-D442-BF54-20ED18DE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52EE-DB0C-F242-B238-D847D5CE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1ED5-E582-2B4D-8B7D-1980438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CB1F-DB6C-ED49-8E32-DF2FE5F4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BD46-F0D4-6D4D-BE5B-DCFD06B8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AAEA8-D1F7-B343-B162-190526C31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6C417-90E3-E343-895C-5DD90623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16B93-C17E-9C44-A6FB-6709C4CE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7970-5174-B74A-8707-778A779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0BA7-8AA2-314D-8176-9E5A15C9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7319-7F6D-6641-BF71-986348198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54C7C-5211-1347-9AE5-18B392C2D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9A109-F746-8845-BB91-287E1A78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F9F1B-353C-234B-92AA-CFD46A4A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6A536-F688-2544-88EB-6AE66C91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54F1-95A2-F44F-8D2B-09E5C71F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AFCD4-D2DF-FB44-8EAF-E719DF48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3108-F9E3-F244-BCC8-64345EF96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32B7C-53EB-5D42-B377-8305C54B1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E3EDE-2629-934D-89E1-0F207A26E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469F-E98A-FD41-B3A2-64BA0F39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4AF4-5581-2143-A2D2-65CCB9A5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CA8EA-61D3-E34B-A35B-BBC87F7C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AB99-57D4-284A-8657-67162EA2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CCA18-095E-AB4A-A8CC-ACEDFC36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E7267-7A59-E049-95BE-40783D60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3F9F-D550-2A42-A7AF-06BEA175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5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E96FC-286A-F74F-88ED-DA61383B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B1035-C3D5-8949-94F4-3608A05C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5086A-72E5-F24E-89F7-00B34274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498F-D0FD-B94B-9D6D-5D89C902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73F4-30EF-6947-A429-E7D907E7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43CFF-3D65-AA46-B844-9AAF0E6C2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CA1B4-612A-6C46-B7A3-CA56EE87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AB8E4-E017-D54C-9349-7DA29B72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93A90-DC44-2E43-8F77-BD8ECA60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909F-A53A-3F46-BE09-2E4B5C79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5BA10-8258-4049-9552-648F59B15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4FA86-F8E1-E746-B544-A5D02AE3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F74F7-4C11-924E-A974-E22B3A90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28C9F-212D-9B4E-B4A7-C9FD528F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03693-08CB-2E44-88B2-3E26DEC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29E9B-3965-E045-917D-9E54B71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59260-F411-FD4D-A166-A9E8BC7A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3F4D-D427-2843-891B-FC617A978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0F639-1228-7243-A2F0-657A69CD7AE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0381-C5C2-E84C-B738-032FB7E8C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6681-3C84-6C4D-8523-93C7C639C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449B-A651-C547-8627-49764A22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55B5D9-A8FE-C44F-A820-17E3363A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918665"/>
            <a:ext cx="12192000" cy="393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7897EE-C736-534D-8D0B-F10DAD553460}"/>
              </a:ext>
            </a:extLst>
          </p:cNvPr>
          <p:cNvSpPr/>
          <p:nvPr/>
        </p:nvSpPr>
        <p:spPr>
          <a:xfrm>
            <a:off x="0" y="1732678"/>
            <a:ext cx="12192000" cy="1407508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971BA-80E7-534C-BE17-1B53F80E3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24074"/>
            <a:ext cx="9144000" cy="75428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Financial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1B01-B839-E542-84E7-40330808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1673" y="250212"/>
            <a:ext cx="1168652" cy="124684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64B8512-D5DB-6048-8CDB-CBBF33A0584C}"/>
              </a:ext>
            </a:extLst>
          </p:cNvPr>
          <p:cNvSpPr txBox="1">
            <a:spLocks/>
          </p:cNvSpPr>
          <p:nvPr/>
        </p:nvSpPr>
        <p:spPr>
          <a:xfrm>
            <a:off x="1523999" y="2525863"/>
            <a:ext cx="9144000" cy="3928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1/28/2025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E7E95B-7E3A-4155-88E2-D9668318D251}"/>
              </a:ext>
            </a:extLst>
          </p:cNvPr>
          <p:cNvSpPr/>
          <p:nvPr/>
        </p:nvSpPr>
        <p:spPr>
          <a:xfrm>
            <a:off x="1" y="0"/>
            <a:ext cx="1607446" cy="6858000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1831241" y="932604"/>
            <a:ext cx="8713817" cy="51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88B20A3-DAFF-4ACA-A867-2623C5027195}"/>
              </a:ext>
            </a:extLst>
          </p:cNvPr>
          <p:cNvSpPr txBox="1">
            <a:spLocks/>
          </p:cNvSpPr>
          <p:nvPr/>
        </p:nvSpPr>
        <p:spPr>
          <a:xfrm>
            <a:off x="9924655" y="6617126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02394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94252B-25C2-4267-9D0E-EFB3A080A18D}"/>
              </a:ext>
            </a:extLst>
          </p:cNvPr>
          <p:cNvCxnSpPr>
            <a:cxnSpLocks/>
          </p:cNvCxnSpPr>
          <p:nvPr/>
        </p:nvCxnSpPr>
        <p:spPr>
          <a:xfrm>
            <a:off x="10003718" y="6617126"/>
            <a:ext cx="1827725" cy="0"/>
          </a:xfrm>
          <a:prstGeom prst="line">
            <a:avLst/>
          </a:prstGeom>
          <a:ln w="19050">
            <a:solidFill>
              <a:srgbClr val="0239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FEEBEA-E8CB-416F-94FC-E62222A4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482" y="5556541"/>
            <a:ext cx="1056484" cy="112761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634D0E3-C80F-4B66-817E-82D01BC14784}"/>
              </a:ext>
            </a:extLst>
          </p:cNvPr>
          <p:cNvSpPr txBox="1">
            <a:spLocks/>
          </p:cNvSpPr>
          <p:nvPr/>
        </p:nvSpPr>
        <p:spPr>
          <a:xfrm>
            <a:off x="1831241" y="96524"/>
            <a:ext cx="10000202" cy="254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FY2025 General Fund Revenues – 2nd Quarter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D94726-016B-D6EA-98B4-82CC2C025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00907"/>
              </p:ext>
            </p:extLst>
          </p:nvPr>
        </p:nvGraphicFramePr>
        <p:xfrm>
          <a:off x="1828800" y="386543"/>
          <a:ext cx="10002643" cy="6041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3132">
                  <a:extLst>
                    <a:ext uri="{9D8B030D-6E8A-4147-A177-3AD203B41FA5}">
                      <a16:colId xmlns:a16="http://schemas.microsoft.com/office/drawing/2014/main" val="3512049995"/>
                    </a:ext>
                  </a:extLst>
                </a:gridCol>
                <a:gridCol w="2499837">
                  <a:extLst>
                    <a:ext uri="{9D8B030D-6E8A-4147-A177-3AD203B41FA5}">
                      <a16:colId xmlns:a16="http://schemas.microsoft.com/office/drawing/2014/main" val="1307232865"/>
                    </a:ext>
                  </a:extLst>
                </a:gridCol>
                <a:gridCol w="2499837">
                  <a:extLst>
                    <a:ext uri="{9D8B030D-6E8A-4147-A177-3AD203B41FA5}">
                      <a16:colId xmlns:a16="http://schemas.microsoft.com/office/drawing/2014/main" val="1582665334"/>
                    </a:ext>
                  </a:extLst>
                </a:gridCol>
                <a:gridCol w="2499837">
                  <a:extLst>
                    <a:ext uri="{9D8B030D-6E8A-4147-A177-3AD203B41FA5}">
                      <a16:colId xmlns:a16="http://schemas.microsoft.com/office/drawing/2014/main" val="3474832656"/>
                    </a:ext>
                  </a:extLst>
                </a:gridCol>
              </a:tblGrid>
              <a:tr h="5027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Source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FY25 Adopted Budget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 </a:t>
                      </a:r>
                    </a:p>
                    <a:p>
                      <a:pPr marL="0" lvl="0" algn="ctr" defTabSz="914400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12/31/2024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97921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Taxes-Ad Valorem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$10,189,382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$8,771,616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594894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Taxes-Motor Vehicle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$1,118,269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$436,410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230665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$4,700,000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$1,681,865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474061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 &amp; Rec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$153,756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7234236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Programming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$255,000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$62,071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053707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Beer &amp; Wine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948072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ABC Distribution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$279,000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$68,750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962873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Franchise Tax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$1,496,000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$454,503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615871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Earnings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$1,520,000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$716,648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8630071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Revenue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$70,320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203028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Alarm Revenue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294655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Vehicle Rental Receipts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$27,578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297638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Equipment Rental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$10,485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5510655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 of Assets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898345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$8,758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348156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Renewal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9534843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 Revenue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8583689"/>
                  </a:ext>
                </a:extLst>
              </a:tr>
              <a:tr h="287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 Appropriation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$641,563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837341"/>
                  </a:ext>
                </a:extLst>
              </a:tr>
              <a:tr h="331698"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$21,018,028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$12,491,787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98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13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E7E95B-7E3A-4155-88E2-D9668318D251}"/>
              </a:ext>
            </a:extLst>
          </p:cNvPr>
          <p:cNvSpPr/>
          <p:nvPr/>
        </p:nvSpPr>
        <p:spPr>
          <a:xfrm>
            <a:off x="1" y="0"/>
            <a:ext cx="1607446" cy="6858000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1831241" y="932604"/>
            <a:ext cx="8713817" cy="51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EEBEA-E8CB-416F-94FC-E62222A4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482" y="5556541"/>
            <a:ext cx="1056484" cy="112761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634D0E3-C80F-4B66-817E-82D01BC14784}"/>
              </a:ext>
            </a:extLst>
          </p:cNvPr>
          <p:cNvSpPr txBox="1">
            <a:spLocks/>
          </p:cNvSpPr>
          <p:nvPr/>
        </p:nvSpPr>
        <p:spPr>
          <a:xfrm>
            <a:off x="1949101" y="42728"/>
            <a:ext cx="9270346" cy="38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FY2025 General Fund Expenses – 2nd Quarter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D94726-016B-D6EA-98B4-82CC2C025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84242"/>
              </p:ext>
            </p:extLst>
          </p:nvPr>
        </p:nvGraphicFramePr>
        <p:xfrm>
          <a:off x="1949100" y="424768"/>
          <a:ext cx="10058415" cy="5909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2880">
                  <a:extLst>
                    <a:ext uri="{9D8B030D-6E8A-4147-A177-3AD203B41FA5}">
                      <a16:colId xmlns:a16="http://schemas.microsoft.com/office/drawing/2014/main" val="3512049995"/>
                    </a:ext>
                  </a:extLst>
                </a:gridCol>
                <a:gridCol w="2487953">
                  <a:extLst>
                    <a:ext uri="{9D8B030D-6E8A-4147-A177-3AD203B41FA5}">
                      <a16:colId xmlns:a16="http://schemas.microsoft.com/office/drawing/2014/main" val="1307232865"/>
                    </a:ext>
                  </a:extLst>
                </a:gridCol>
                <a:gridCol w="2528791">
                  <a:extLst>
                    <a:ext uri="{9D8B030D-6E8A-4147-A177-3AD203B41FA5}">
                      <a16:colId xmlns:a16="http://schemas.microsoft.com/office/drawing/2014/main" val="3474832656"/>
                    </a:ext>
                  </a:extLst>
                </a:gridCol>
                <a:gridCol w="2528791">
                  <a:extLst>
                    <a:ext uri="{9D8B030D-6E8A-4147-A177-3AD203B41FA5}">
                      <a16:colId xmlns:a16="http://schemas.microsoft.com/office/drawing/2014/main" val="3041100210"/>
                    </a:ext>
                  </a:extLst>
                </a:gridCol>
              </a:tblGrid>
              <a:tr h="4429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Expense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FY25 Adopted Budget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Actual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12/31/2024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97921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Governing Body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$119,849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$58,372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4594894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Administration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$416,663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$212,997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3474061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Legal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$82,000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$34,142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7234236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Communications/IT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$768,614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$429,022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5053707"/>
                  </a:ext>
                </a:extLst>
              </a:tr>
              <a:tr h="2674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Com &amp; Econ Development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$119,500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948072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Human Resources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$714,067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$355,539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3962873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Finance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$454,891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$262,749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615871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Debt Service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$1,875,448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$982,348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52%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8630071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Tax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$395,129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$184,449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47%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0203028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Law Enforcement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$4,659,494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$3,494,620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75%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294655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Engineering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$1,479,937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$227,790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8297638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Public Works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$1,853,613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$897,089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48%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5510655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Solid Waste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$3,454,269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$1,353,701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6898345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$2,081,008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$818,425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9534843"/>
                  </a:ext>
                </a:extLst>
              </a:tr>
              <a:tr h="2214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Planning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$717,153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$363,268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51%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2837341"/>
                  </a:ext>
                </a:extLst>
              </a:tr>
              <a:tr h="234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Enforcement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$204,067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$80,475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5980631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Parks &amp; Recreation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$1,105,027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$486,116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128707"/>
                  </a:ext>
                </a:extLst>
              </a:tr>
              <a:tr h="237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Contingency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$250,000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5908365"/>
                  </a:ext>
                </a:extLst>
              </a:tr>
              <a:tr h="2634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Operating Capital Request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079927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Operating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$20,791,729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$10,241,102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11994"/>
                  </a:ext>
                </a:extLst>
              </a:tr>
              <a:tr h="2616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to Debt Service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$3,055,327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$137,359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1360613"/>
                  </a:ext>
                </a:extLst>
              </a:tr>
              <a:tr h="247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$24,008,713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$10,378,461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96241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C1290D-1B5B-354F-30FB-687E439A9F21}"/>
              </a:ext>
            </a:extLst>
          </p:cNvPr>
          <p:cNvCxnSpPr>
            <a:cxnSpLocks/>
          </p:cNvCxnSpPr>
          <p:nvPr/>
        </p:nvCxnSpPr>
        <p:spPr>
          <a:xfrm>
            <a:off x="10087940" y="6554916"/>
            <a:ext cx="1827725" cy="0"/>
          </a:xfrm>
          <a:prstGeom prst="line">
            <a:avLst/>
          </a:prstGeom>
          <a:ln w="19050">
            <a:solidFill>
              <a:srgbClr val="0239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9A1E1C-590B-549C-C247-78FB8A6AD559}"/>
              </a:ext>
            </a:extLst>
          </p:cNvPr>
          <p:cNvSpPr txBox="1"/>
          <p:nvPr/>
        </p:nvSpPr>
        <p:spPr>
          <a:xfrm>
            <a:off x="9920037" y="6554916"/>
            <a:ext cx="2367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2394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</p:spTree>
    <p:extLst>
      <p:ext uri="{BB962C8B-B14F-4D97-AF65-F5344CB8AC3E}">
        <p14:creationId xmlns:p14="http://schemas.microsoft.com/office/powerpoint/2010/main" val="31642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E7E95B-7E3A-4155-88E2-D9668318D251}"/>
              </a:ext>
            </a:extLst>
          </p:cNvPr>
          <p:cNvSpPr/>
          <p:nvPr/>
        </p:nvSpPr>
        <p:spPr>
          <a:xfrm>
            <a:off x="1" y="0"/>
            <a:ext cx="1607446" cy="6858000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1831241" y="932604"/>
            <a:ext cx="8713817" cy="51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88B20A3-DAFF-4ACA-A867-2623C5027195}"/>
              </a:ext>
            </a:extLst>
          </p:cNvPr>
          <p:cNvSpPr txBox="1">
            <a:spLocks/>
          </p:cNvSpPr>
          <p:nvPr/>
        </p:nvSpPr>
        <p:spPr>
          <a:xfrm>
            <a:off x="9947963" y="6582105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02394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94252B-25C2-4267-9D0E-EFB3A080A18D}"/>
              </a:ext>
            </a:extLst>
          </p:cNvPr>
          <p:cNvCxnSpPr>
            <a:cxnSpLocks/>
          </p:cNvCxnSpPr>
          <p:nvPr/>
        </p:nvCxnSpPr>
        <p:spPr>
          <a:xfrm>
            <a:off x="10003718" y="6629106"/>
            <a:ext cx="1827725" cy="0"/>
          </a:xfrm>
          <a:prstGeom prst="line">
            <a:avLst/>
          </a:prstGeom>
          <a:ln w="19050">
            <a:solidFill>
              <a:srgbClr val="0239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FEEBEA-E8CB-416F-94FC-E62222A4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482" y="5556541"/>
            <a:ext cx="1056484" cy="112761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634D0E3-C80F-4B66-817E-82D01BC14784}"/>
              </a:ext>
            </a:extLst>
          </p:cNvPr>
          <p:cNvSpPr txBox="1">
            <a:spLocks/>
          </p:cNvSpPr>
          <p:nvPr/>
        </p:nvSpPr>
        <p:spPr>
          <a:xfrm>
            <a:off x="1831241" y="42728"/>
            <a:ext cx="6196082" cy="38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b="1" dirty="0">
              <a:solidFill>
                <a:srgbClr val="8E475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16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FY2025 Debt Service Revenue and Expenses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D94726-016B-D6EA-98B4-82CC2C025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78474"/>
              </p:ext>
            </p:extLst>
          </p:nvPr>
        </p:nvGraphicFramePr>
        <p:xfrm>
          <a:off x="2279984" y="1451255"/>
          <a:ext cx="8592117" cy="2156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329">
                  <a:extLst>
                    <a:ext uri="{9D8B030D-6E8A-4147-A177-3AD203B41FA5}">
                      <a16:colId xmlns:a16="http://schemas.microsoft.com/office/drawing/2014/main" val="3864471259"/>
                    </a:ext>
                  </a:extLst>
                </a:gridCol>
                <a:gridCol w="2157451">
                  <a:extLst>
                    <a:ext uri="{9D8B030D-6E8A-4147-A177-3AD203B41FA5}">
                      <a16:colId xmlns:a16="http://schemas.microsoft.com/office/drawing/2014/main" val="1307232865"/>
                    </a:ext>
                  </a:extLst>
                </a:gridCol>
                <a:gridCol w="2048308">
                  <a:extLst>
                    <a:ext uri="{9D8B030D-6E8A-4147-A177-3AD203B41FA5}">
                      <a16:colId xmlns:a16="http://schemas.microsoft.com/office/drawing/2014/main" val="3474832656"/>
                    </a:ext>
                  </a:extLst>
                </a:gridCol>
                <a:gridCol w="2148029">
                  <a:extLst>
                    <a:ext uri="{9D8B030D-6E8A-4147-A177-3AD203B41FA5}">
                      <a16:colId xmlns:a16="http://schemas.microsoft.com/office/drawing/2014/main" val="3041100210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FY25 Adopted Budget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Actual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12/31/2024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9792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63036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from General Fund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$3,055,327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$292,680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4594894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</a:rPr>
                        <a:t>$3,055,327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</a:rPr>
                        <a:t>$292,680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3474061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2254063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to General Fund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$1,875,448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$982,348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4760728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Funds Available for Transfer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$1,179,879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9174154"/>
                  </a:ext>
                </a:extLst>
              </a:tr>
              <a:tr h="2882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$3,055,327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$982,348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2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69763D-BF83-CDCA-77A6-82675B739515}"/>
              </a:ext>
            </a:extLst>
          </p:cNvPr>
          <p:cNvSpPr txBox="1"/>
          <p:nvPr/>
        </p:nvSpPr>
        <p:spPr>
          <a:xfrm>
            <a:off x="4176963" y="932604"/>
            <a:ext cx="419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Debt Service</a:t>
            </a:r>
          </a:p>
        </p:txBody>
      </p:sp>
    </p:spTree>
    <p:extLst>
      <p:ext uri="{BB962C8B-B14F-4D97-AF65-F5344CB8AC3E}">
        <p14:creationId xmlns:p14="http://schemas.microsoft.com/office/powerpoint/2010/main" val="155961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E7E95B-7E3A-4155-88E2-D9668318D251}"/>
              </a:ext>
            </a:extLst>
          </p:cNvPr>
          <p:cNvSpPr/>
          <p:nvPr/>
        </p:nvSpPr>
        <p:spPr>
          <a:xfrm>
            <a:off x="1" y="0"/>
            <a:ext cx="1607446" cy="6858000"/>
          </a:xfrm>
          <a:prstGeom prst="rect">
            <a:avLst/>
          </a:prstGeom>
          <a:solidFill>
            <a:srgbClr val="02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FC2AC6-FACB-824E-B06C-202CC5FF1BF4}"/>
              </a:ext>
            </a:extLst>
          </p:cNvPr>
          <p:cNvSpPr txBox="1">
            <a:spLocks/>
          </p:cNvSpPr>
          <p:nvPr/>
        </p:nvSpPr>
        <p:spPr>
          <a:xfrm>
            <a:off x="1831241" y="932604"/>
            <a:ext cx="8713817" cy="51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88B20A3-DAFF-4ACA-A867-2623C5027195}"/>
              </a:ext>
            </a:extLst>
          </p:cNvPr>
          <p:cNvSpPr txBox="1">
            <a:spLocks/>
          </p:cNvSpPr>
          <p:nvPr/>
        </p:nvSpPr>
        <p:spPr>
          <a:xfrm>
            <a:off x="9947963" y="6582105"/>
            <a:ext cx="1991863" cy="361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02394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www.indiantrail.org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94252B-25C2-4267-9D0E-EFB3A080A18D}"/>
              </a:ext>
            </a:extLst>
          </p:cNvPr>
          <p:cNvCxnSpPr>
            <a:cxnSpLocks/>
          </p:cNvCxnSpPr>
          <p:nvPr/>
        </p:nvCxnSpPr>
        <p:spPr>
          <a:xfrm>
            <a:off x="10003718" y="6629106"/>
            <a:ext cx="1827725" cy="0"/>
          </a:xfrm>
          <a:prstGeom prst="line">
            <a:avLst/>
          </a:prstGeom>
          <a:ln w="19050">
            <a:solidFill>
              <a:srgbClr val="0239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FEEBEA-E8CB-416F-94FC-E62222A4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5482" y="5556541"/>
            <a:ext cx="1056484" cy="112761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634D0E3-C80F-4B66-817E-82D01BC14784}"/>
              </a:ext>
            </a:extLst>
          </p:cNvPr>
          <p:cNvSpPr txBox="1">
            <a:spLocks/>
          </p:cNvSpPr>
          <p:nvPr/>
        </p:nvSpPr>
        <p:spPr>
          <a:xfrm>
            <a:off x="1831241" y="42728"/>
            <a:ext cx="6196082" cy="38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b="1" dirty="0">
              <a:solidFill>
                <a:srgbClr val="8E475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1600" b="1" dirty="0">
                <a:solidFill>
                  <a:srgbClr val="8E475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FY2025 Powell Bill and Stormwater Revenue and Expenses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D94726-016B-D6EA-98B4-82CC2C025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66889"/>
              </p:ext>
            </p:extLst>
          </p:nvPr>
        </p:nvGraphicFramePr>
        <p:xfrm>
          <a:off x="2466474" y="1490638"/>
          <a:ext cx="7537243" cy="215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309">
                  <a:extLst>
                    <a:ext uri="{9D8B030D-6E8A-4147-A177-3AD203B41FA5}">
                      <a16:colId xmlns:a16="http://schemas.microsoft.com/office/drawing/2014/main" val="3864471259"/>
                    </a:ext>
                  </a:extLst>
                </a:gridCol>
                <a:gridCol w="1668216">
                  <a:extLst>
                    <a:ext uri="{9D8B030D-6E8A-4147-A177-3AD203B41FA5}">
                      <a16:colId xmlns:a16="http://schemas.microsoft.com/office/drawing/2014/main" val="1307232865"/>
                    </a:ext>
                  </a:extLst>
                </a:gridCol>
                <a:gridCol w="1621408">
                  <a:extLst>
                    <a:ext uri="{9D8B030D-6E8A-4147-A177-3AD203B41FA5}">
                      <a16:colId xmlns:a16="http://schemas.microsoft.com/office/drawing/2014/main" val="3474832656"/>
                    </a:ext>
                  </a:extLst>
                </a:gridCol>
                <a:gridCol w="1884310">
                  <a:extLst>
                    <a:ext uri="{9D8B030D-6E8A-4147-A177-3AD203B41FA5}">
                      <a16:colId xmlns:a16="http://schemas.microsoft.com/office/drawing/2014/main" val="3041100210"/>
                    </a:ext>
                  </a:extLst>
                </a:gridCol>
              </a:tblGrid>
              <a:tr h="2062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FY25 Adopted Budget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Actual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12/31/2024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97921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63036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Powell Bill Funds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$1,162,250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$1,308,517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113%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4594894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 Income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$95,000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$53,378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3474061"/>
                  </a:ext>
                </a:extLst>
              </a:tr>
              <a:tr h="2580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Transfers - Other Sources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$671,267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9321297"/>
                  </a:ext>
                </a:extLst>
              </a:tr>
              <a:tr h="2373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$797,750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2254063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$2,055,000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$2,033,162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4760728"/>
                  </a:ext>
                </a:extLst>
              </a:tr>
              <a:tr h="2062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9174154"/>
                  </a:ext>
                </a:extLst>
              </a:tr>
              <a:tr h="379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Powell Bill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$2,055,000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$671,839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2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69763D-BF83-CDCA-77A6-82675B739515}"/>
              </a:ext>
            </a:extLst>
          </p:cNvPr>
          <p:cNvSpPr txBox="1"/>
          <p:nvPr/>
        </p:nvSpPr>
        <p:spPr>
          <a:xfrm>
            <a:off x="5079331" y="932604"/>
            <a:ext cx="419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Powell Bill Fund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E2187-1B27-052F-BE9B-0EDB8F571BEB}"/>
              </a:ext>
            </a:extLst>
          </p:cNvPr>
          <p:cNvSpPr txBox="1"/>
          <p:nvPr/>
        </p:nvSpPr>
        <p:spPr>
          <a:xfrm>
            <a:off x="4301289" y="3765884"/>
            <a:ext cx="420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Stormwater Fund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F2EDAF-F502-740B-D3A0-671076A6B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70426"/>
              </p:ext>
            </p:extLst>
          </p:nvPr>
        </p:nvGraphicFramePr>
        <p:xfrm>
          <a:off x="2466475" y="4182217"/>
          <a:ext cx="7537243" cy="2374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9926">
                  <a:extLst>
                    <a:ext uri="{9D8B030D-6E8A-4147-A177-3AD203B41FA5}">
                      <a16:colId xmlns:a16="http://schemas.microsoft.com/office/drawing/2014/main" val="1379311393"/>
                    </a:ext>
                  </a:extLst>
                </a:gridCol>
                <a:gridCol w="1660652">
                  <a:extLst>
                    <a:ext uri="{9D8B030D-6E8A-4147-A177-3AD203B41FA5}">
                      <a16:colId xmlns:a16="http://schemas.microsoft.com/office/drawing/2014/main" val="2874730210"/>
                    </a:ext>
                  </a:extLst>
                </a:gridCol>
                <a:gridCol w="1622355">
                  <a:extLst>
                    <a:ext uri="{9D8B030D-6E8A-4147-A177-3AD203B41FA5}">
                      <a16:colId xmlns:a16="http://schemas.microsoft.com/office/drawing/2014/main" val="926768143"/>
                    </a:ext>
                  </a:extLst>
                </a:gridCol>
                <a:gridCol w="1884310">
                  <a:extLst>
                    <a:ext uri="{9D8B030D-6E8A-4147-A177-3AD203B41FA5}">
                      <a16:colId xmlns:a16="http://schemas.microsoft.com/office/drawing/2014/main" val="338039985"/>
                    </a:ext>
                  </a:extLst>
                </a:gridCol>
              </a:tblGrid>
              <a:tr h="2008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FY25 Adopted Budget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Actual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12/31/2024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40478"/>
                  </a:ext>
                </a:extLst>
              </a:tr>
              <a:tr h="2008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17523"/>
                  </a:ext>
                </a:extLst>
              </a:tr>
              <a:tr h="4017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Stormwater Revenue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$1,625,000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$1,314,048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2346482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 Income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$1,500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$1,530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102%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9911008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Transfers-Other Sources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$129,875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6334235"/>
                  </a:ext>
                </a:extLst>
              </a:tr>
              <a:tr h="2645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$1,149,704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9844489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$2,776,204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$1,445,453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4831732"/>
                  </a:ext>
                </a:extLst>
              </a:tr>
              <a:tr h="2198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0791092"/>
                  </a:ext>
                </a:extLst>
              </a:tr>
              <a:tr h="4017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Stormwater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$2,776,204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$927,291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528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1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85e0cc-6ac1-4eb6-9b7e-498c4b9003a4">UJKE7QXJZTS4-1643802886-341216</_dlc_DocId>
    <_dlc_DocIdUrl xmlns="3685e0cc-6ac1-4eb6-9b7e-498c4b9003a4">
      <Url>https://cnwtoit.sharepoint.com/sites/dss1/_layouts/15/DocIdRedir.aspx?ID=UJKE7QXJZTS4-1643802886-341216</Url>
      <Description>UJKE7QXJZTS4-1643802886-341216</Description>
    </_dlc_DocIdUrl>
    <TaxCatchAll xmlns="3685e0cc-6ac1-4eb6-9b7e-498c4b9003a4" xsi:nil="true"/>
    <lcf76f155ced4ddcb4097134ff3c332f xmlns="fe8ce01c-ab50-45f6-899c-8b2f23b23535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10ED753AE6654EBA489199FCD1B4B9" ma:contentTypeVersion="18" ma:contentTypeDescription="Create a new document." ma:contentTypeScope="" ma:versionID="c201132a1cacb8b5c5b9586647af24a0">
  <xsd:schema xmlns:xsd="http://www.w3.org/2001/XMLSchema" xmlns:xs="http://www.w3.org/2001/XMLSchema" xmlns:p="http://schemas.microsoft.com/office/2006/metadata/properties" xmlns:ns2="3685e0cc-6ac1-4eb6-9b7e-498c4b9003a4" xmlns:ns3="fe8ce01c-ab50-45f6-899c-8b2f23b23535" targetNamespace="http://schemas.microsoft.com/office/2006/metadata/properties" ma:root="true" ma:fieldsID="c0da0ea09b756daf783c9c5d3dddaa69" ns2:_="" ns3:_="">
    <xsd:import namespace="3685e0cc-6ac1-4eb6-9b7e-498c4b9003a4"/>
    <xsd:import namespace="fe8ce01c-ab50-45f6-899c-8b2f23b2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5e0cc-6ac1-4eb6-9b7e-498c4b9003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0c1160f-ed11-4cae-83b8-1c27dcfaed91}" ma:internalName="TaxCatchAll" ma:showField="CatchAllData" ma:web="3685e0cc-6ac1-4eb6-9b7e-498c4b900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ce01c-ab50-45f6-899c-8b2f23b235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b3fca85-9186-41f6-b3e8-9f96273e10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21C499-069B-46C8-BFA3-7A1E00FE57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5556F8-7A2D-4933-88A7-DB141BDD8EC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2584A9-99B0-4F78-9E90-B761805889AB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3685e0cc-6ac1-4eb6-9b7e-498c4b9003a4"/>
    <ds:schemaRef ds:uri="http://schemas.openxmlformats.org/package/2006/metadata/core-properties"/>
    <ds:schemaRef ds:uri="94d4ff3c-ee59-49e1-9a2f-443b9a695fe3"/>
  </ds:schemaRefs>
</ds:datastoreItem>
</file>

<file path=customXml/itemProps4.xml><?xml version="1.0" encoding="utf-8"?>
<ds:datastoreItem xmlns:ds="http://schemas.openxmlformats.org/officeDocument/2006/customXml" ds:itemID="{CD26EF9F-DB85-462C-B28F-C0DBDA9C64FF}"/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548</Words>
  <Application>Microsoft Office PowerPoint</Application>
  <PresentationFormat>Widescreen</PresentationFormat>
  <Paragraphs>265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Hardesty, Jason B</dc:creator>
  <cp:lastModifiedBy>Alicia Massey</cp:lastModifiedBy>
  <cp:revision>89</cp:revision>
  <cp:lastPrinted>2024-11-12T12:37:24Z</cp:lastPrinted>
  <dcterms:created xsi:type="dcterms:W3CDTF">2019-06-26T17:15:42Z</dcterms:created>
  <dcterms:modified xsi:type="dcterms:W3CDTF">2025-01-24T19:59:09Z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0x0101008A10ED753AE6654EBA489199FCD1B4B9</vt:lpwstr>
  </property>
  <property fmtid="{D5CDD505-2E9C-101B-9397-08002B2CF9AE}" pid="3" name="MediaServiceImageTags">
    <vt:lpwstr/>
  </property>
  <property fmtid="{D5CDD505-2E9C-101B-9397-08002B2CF9AE}" pid="4" name="_dlc_DocIdItemGuid">
    <vt:lpwstr>f65dbccb-f46a-4d51-8e0b-92ea414a6bdf</vt:lpwstr>
  </property>
</Properties>
</file>